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4" r:id="rId4"/>
    <p:sldMasterId id="2147483667" r:id="rId5"/>
  </p:sldMasterIdLst>
  <p:notesMasterIdLst>
    <p:notesMasterId r:id="rId19"/>
  </p:notesMasterIdLst>
  <p:handoutMasterIdLst>
    <p:handoutMasterId r:id="rId20"/>
  </p:handoutMasterIdLst>
  <p:sldIdLst>
    <p:sldId id="513" r:id="rId6"/>
    <p:sldId id="532" r:id="rId7"/>
    <p:sldId id="533" r:id="rId8"/>
    <p:sldId id="534" r:id="rId9"/>
    <p:sldId id="535" r:id="rId10"/>
    <p:sldId id="536" r:id="rId11"/>
    <p:sldId id="538" r:id="rId12"/>
    <p:sldId id="537" r:id="rId13"/>
    <p:sldId id="539" r:id="rId14"/>
    <p:sldId id="540" r:id="rId15"/>
    <p:sldId id="541" r:id="rId16"/>
    <p:sldId id="542" r:id="rId17"/>
    <p:sldId id="543" r:id="rId18"/>
  </p:sldIdLst>
  <p:sldSz cx="9906000" cy="6858000" type="A4"/>
  <p:notesSz cx="6797675" cy="9926638"/>
  <p:embeddedFontLst>
    <p:embeddedFont>
      <p:font typeface="ABeeZee" panose="020B0604020202020204" charset="0"/>
      <p:regular r:id="rId21"/>
      <p:bold r:id="rId22"/>
      <p:italic r:id="rId23"/>
      <p:boldItalic r:id="rId24"/>
    </p:embeddedFont>
    <p:embeddedFont>
      <p:font typeface="ABeeZee" panose="020B0604020202020204" charset="0"/>
      <p:regular r:id="rId21"/>
      <p:bold r:id="rId22"/>
      <p:italic r:id="rId23"/>
      <p:boldItalic r:id="rId24"/>
    </p:embeddedFont>
    <p:embeddedFont>
      <p:font typeface="Roboto" panose="02000000000000000000" pitchFamily="2" charset="0"/>
      <p:regular r:id="rId25"/>
      <p:bold r:id="rId26"/>
      <p:italic r:id="rId27"/>
      <p:boldItalic r:id="rId2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it Outline" id="{4B5A7632-071C-4311-9B5E-BDF1D76673F2}">
          <p14:sldIdLst>
            <p14:sldId id="513"/>
            <p14:sldId id="532"/>
            <p14:sldId id="533"/>
            <p14:sldId id="534"/>
            <p14:sldId id="535"/>
            <p14:sldId id="536"/>
            <p14:sldId id="538"/>
            <p14:sldId id="537"/>
            <p14:sldId id="539"/>
            <p14:sldId id="540"/>
            <p14:sldId id="541"/>
            <p14:sldId id="542"/>
            <p14:sldId id="54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FAD479-02D9-AE1D-96CE-0E81AC46F11F}" name="Faye Johnson" initials="FJ" userId="S::faye.johnson@unitedlearning.org.uk::d8615b50-3036-4b21-8316-81c27d61a7ed" providerId="AD"/>
  <p188:author id="{70DA739A-678B-5775-597A-1902209A38AD}" name="Alicia Shanks" initials="AS" userId="S::alicia.shanks@unitedlearning.org.uk::3c82d5bd-0894-471d-8f79-880187f0fd4b" providerId="AD"/>
  <p188:author id="{C833E4BA-E012-CD07-1FD3-0F30CCFF34BF}" name="Charlie Cutler" initials="CC" userId="S::Charlie.Cutler@unitedlearning.org.uk::c5b094de-3707-4aae-994d-70175e9a146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ie Cutler" initials="CC" lastIdx="15" clrIdx="0">
    <p:extLst>
      <p:ext uri="{19B8F6BF-5375-455C-9EA6-DF929625EA0E}">
        <p15:presenceInfo xmlns:p15="http://schemas.microsoft.com/office/powerpoint/2012/main" userId="S::Charlie.Cutler@unitedlearning.org.uk::c5b094de-3707-4aae-994d-70175e9a1467" providerId="AD"/>
      </p:ext>
    </p:extLst>
  </p:cmAuthor>
  <p:cmAuthor id="2" name="Proofed" initials="PI" lastIdx="4" clrIdx="1">
    <p:extLst>
      <p:ext uri="{19B8F6BF-5375-455C-9EA6-DF929625EA0E}">
        <p15:presenceInfo xmlns:p15="http://schemas.microsoft.com/office/powerpoint/2012/main" userId="Proofe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4E2"/>
    <a:srgbClr val="8262A6"/>
    <a:srgbClr val="E5E4F1"/>
    <a:srgbClr val="999999"/>
    <a:srgbClr val="B9B8BD"/>
    <a:srgbClr val="B4AFBF"/>
    <a:srgbClr val="48355B"/>
    <a:srgbClr val="D55D5D"/>
    <a:srgbClr val="C2C2C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FE084-8D74-47E1-AF7E-6F930F676940}" v="2" dt="2025-07-14T14:37:12.1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3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5.fntdata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4.fntdata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Grocott" userId="97208ff0-2862-47bb-957f-473aded6e124" providerId="ADAL" clId="{12AFE084-8D74-47E1-AF7E-6F930F676940}"/>
    <pc:docChg chg="custSel delSld modSld modSection">
      <pc:chgData name="Charlotte Grocott" userId="97208ff0-2862-47bb-957f-473aded6e124" providerId="ADAL" clId="{12AFE084-8D74-47E1-AF7E-6F930F676940}" dt="2025-07-14T14:37:50.429" v="56" actId="47"/>
      <pc:docMkLst>
        <pc:docMk/>
      </pc:docMkLst>
      <pc:sldChg chg="del">
        <pc:chgData name="Charlotte Grocott" userId="97208ff0-2862-47bb-957f-473aded6e124" providerId="ADAL" clId="{12AFE084-8D74-47E1-AF7E-6F930F676940}" dt="2025-07-14T14:37:45.554" v="33" actId="47"/>
        <pc:sldMkLst>
          <pc:docMk/>
          <pc:sldMk cId="3355541119" sldId="488"/>
        </pc:sldMkLst>
      </pc:sldChg>
      <pc:sldChg chg="del">
        <pc:chgData name="Charlotte Grocott" userId="97208ff0-2862-47bb-957f-473aded6e124" providerId="ADAL" clId="{12AFE084-8D74-47E1-AF7E-6F930F676940}" dt="2025-07-14T14:37:45.761" v="34" actId="47"/>
        <pc:sldMkLst>
          <pc:docMk/>
          <pc:sldMk cId="1080783374" sldId="489"/>
        </pc:sldMkLst>
      </pc:sldChg>
      <pc:sldChg chg="del">
        <pc:chgData name="Charlotte Grocott" userId="97208ff0-2862-47bb-957f-473aded6e124" providerId="ADAL" clId="{12AFE084-8D74-47E1-AF7E-6F930F676940}" dt="2025-07-14T14:37:45.936" v="35" actId="47"/>
        <pc:sldMkLst>
          <pc:docMk/>
          <pc:sldMk cId="3791408944" sldId="490"/>
        </pc:sldMkLst>
      </pc:sldChg>
      <pc:sldChg chg="del">
        <pc:chgData name="Charlotte Grocott" userId="97208ff0-2862-47bb-957f-473aded6e124" providerId="ADAL" clId="{12AFE084-8D74-47E1-AF7E-6F930F676940}" dt="2025-07-14T14:37:46.096" v="36" actId="47"/>
        <pc:sldMkLst>
          <pc:docMk/>
          <pc:sldMk cId="3448065542" sldId="491"/>
        </pc:sldMkLst>
      </pc:sldChg>
      <pc:sldChg chg="del">
        <pc:chgData name="Charlotte Grocott" userId="97208ff0-2862-47bb-957f-473aded6e124" providerId="ADAL" clId="{12AFE084-8D74-47E1-AF7E-6F930F676940}" dt="2025-07-14T14:37:46.272" v="37" actId="47"/>
        <pc:sldMkLst>
          <pc:docMk/>
          <pc:sldMk cId="4005505656" sldId="492"/>
        </pc:sldMkLst>
      </pc:sldChg>
      <pc:sldChg chg="addSp delSp modSp mod">
        <pc:chgData name="Charlotte Grocott" userId="97208ff0-2862-47bb-957f-473aded6e124" providerId="ADAL" clId="{12AFE084-8D74-47E1-AF7E-6F930F676940}" dt="2025-07-14T14:37:42.930" v="32" actId="20577"/>
        <pc:sldMkLst>
          <pc:docMk/>
          <pc:sldMk cId="3763793989" sldId="513"/>
        </pc:sldMkLst>
        <pc:spChg chg="del">
          <ac:chgData name="Charlotte Grocott" userId="97208ff0-2862-47bb-957f-473aded6e124" providerId="ADAL" clId="{12AFE084-8D74-47E1-AF7E-6F930F676940}" dt="2025-07-14T14:36:54.787" v="1" actId="478"/>
          <ac:spMkLst>
            <pc:docMk/>
            <pc:sldMk cId="3763793989" sldId="513"/>
            <ac:spMk id="2" creationId="{D208053F-EADE-7BAF-06CA-983690FB2F4A}"/>
          </ac:spMkLst>
        </pc:spChg>
        <pc:spChg chg="add mod">
          <ac:chgData name="Charlotte Grocott" userId="97208ff0-2862-47bb-957f-473aded6e124" providerId="ADAL" clId="{12AFE084-8D74-47E1-AF7E-6F930F676940}" dt="2025-07-14T14:37:42.930" v="32" actId="20577"/>
          <ac:spMkLst>
            <pc:docMk/>
            <pc:sldMk cId="3763793989" sldId="513"/>
            <ac:spMk id="3" creationId="{1702EAF4-CCE4-282E-1235-D59A2D44191A}"/>
          </ac:spMkLst>
        </pc:spChg>
        <pc:spChg chg="add mod">
          <ac:chgData name="Charlotte Grocott" userId="97208ff0-2862-47bb-957f-473aded6e124" providerId="ADAL" clId="{12AFE084-8D74-47E1-AF7E-6F930F676940}" dt="2025-07-14T14:37:12.103" v="3"/>
          <ac:spMkLst>
            <pc:docMk/>
            <pc:sldMk cId="3763793989" sldId="513"/>
            <ac:spMk id="4" creationId="{2397296C-F135-7DFC-9581-56615D60C0C4}"/>
          </ac:spMkLst>
        </pc:spChg>
        <pc:graphicFrameChg chg="del">
          <ac:chgData name="Charlotte Grocott" userId="97208ff0-2862-47bb-957f-473aded6e124" providerId="ADAL" clId="{12AFE084-8D74-47E1-AF7E-6F930F676940}" dt="2025-07-14T14:36:53.014" v="0" actId="478"/>
          <ac:graphicFrameMkLst>
            <pc:docMk/>
            <pc:sldMk cId="3763793989" sldId="513"/>
            <ac:graphicFrameMk id="6" creationId="{40C173DB-3D1B-7B47-26C5-FDDAC15DAC01}"/>
          </ac:graphicFrameMkLst>
        </pc:graphicFrameChg>
      </pc:sldChg>
      <pc:sldChg chg="del">
        <pc:chgData name="Charlotte Grocott" userId="97208ff0-2862-47bb-957f-473aded6e124" providerId="ADAL" clId="{12AFE084-8D74-47E1-AF7E-6F930F676940}" dt="2025-07-14T14:37:46.414" v="38" actId="47"/>
        <pc:sldMkLst>
          <pc:docMk/>
          <pc:sldMk cId="3663263256" sldId="514"/>
        </pc:sldMkLst>
      </pc:sldChg>
      <pc:sldChg chg="del">
        <pc:chgData name="Charlotte Grocott" userId="97208ff0-2862-47bb-957f-473aded6e124" providerId="ADAL" clId="{12AFE084-8D74-47E1-AF7E-6F930F676940}" dt="2025-07-14T14:37:46.596" v="39" actId="47"/>
        <pc:sldMkLst>
          <pc:docMk/>
          <pc:sldMk cId="816777866" sldId="515"/>
        </pc:sldMkLst>
      </pc:sldChg>
      <pc:sldChg chg="del">
        <pc:chgData name="Charlotte Grocott" userId="97208ff0-2862-47bb-957f-473aded6e124" providerId="ADAL" clId="{12AFE084-8D74-47E1-AF7E-6F930F676940}" dt="2025-07-14T14:37:46.765" v="40" actId="47"/>
        <pc:sldMkLst>
          <pc:docMk/>
          <pc:sldMk cId="112069240" sldId="516"/>
        </pc:sldMkLst>
      </pc:sldChg>
      <pc:sldChg chg="del">
        <pc:chgData name="Charlotte Grocott" userId="97208ff0-2862-47bb-957f-473aded6e124" providerId="ADAL" clId="{12AFE084-8D74-47E1-AF7E-6F930F676940}" dt="2025-07-14T14:37:46.939" v="41" actId="47"/>
        <pc:sldMkLst>
          <pc:docMk/>
          <pc:sldMk cId="3452757662" sldId="517"/>
        </pc:sldMkLst>
      </pc:sldChg>
      <pc:sldChg chg="del">
        <pc:chgData name="Charlotte Grocott" userId="97208ff0-2862-47bb-957f-473aded6e124" providerId="ADAL" clId="{12AFE084-8D74-47E1-AF7E-6F930F676940}" dt="2025-07-14T14:37:47.112" v="42" actId="47"/>
        <pc:sldMkLst>
          <pc:docMk/>
          <pc:sldMk cId="368696943" sldId="518"/>
        </pc:sldMkLst>
      </pc:sldChg>
      <pc:sldChg chg="del">
        <pc:chgData name="Charlotte Grocott" userId="97208ff0-2862-47bb-957f-473aded6e124" providerId="ADAL" clId="{12AFE084-8D74-47E1-AF7E-6F930F676940}" dt="2025-07-14T14:37:47.274" v="43" actId="47"/>
        <pc:sldMkLst>
          <pc:docMk/>
          <pc:sldMk cId="2040092305" sldId="519"/>
        </pc:sldMkLst>
      </pc:sldChg>
      <pc:sldChg chg="del">
        <pc:chgData name="Charlotte Grocott" userId="97208ff0-2862-47bb-957f-473aded6e124" providerId="ADAL" clId="{12AFE084-8D74-47E1-AF7E-6F930F676940}" dt="2025-07-14T14:37:47.464" v="44" actId="47"/>
        <pc:sldMkLst>
          <pc:docMk/>
          <pc:sldMk cId="1553644284" sldId="521"/>
        </pc:sldMkLst>
      </pc:sldChg>
      <pc:sldChg chg="del">
        <pc:chgData name="Charlotte Grocott" userId="97208ff0-2862-47bb-957f-473aded6e124" providerId="ADAL" clId="{12AFE084-8D74-47E1-AF7E-6F930F676940}" dt="2025-07-14T14:37:47.750" v="45" actId="47"/>
        <pc:sldMkLst>
          <pc:docMk/>
          <pc:sldMk cId="591939188" sldId="522"/>
        </pc:sldMkLst>
      </pc:sldChg>
      <pc:sldChg chg="del">
        <pc:chgData name="Charlotte Grocott" userId="97208ff0-2862-47bb-957f-473aded6e124" providerId="ADAL" clId="{12AFE084-8D74-47E1-AF7E-6F930F676940}" dt="2025-07-14T14:37:47.988" v="46" actId="47"/>
        <pc:sldMkLst>
          <pc:docMk/>
          <pc:sldMk cId="3251963861" sldId="523"/>
        </pc:sldMkLst>
      </pc:sldChg>
      <pc:sldChg chg="del">
        <pc:chgData name="Charlotte Grocott" userId="97208ff0-2862-47bb-957f-473aded6e124" providerId="ADAL" clId="{12AFE084-8D74-47E1-AF7E-6F930F676940}" dt="2025-07-14T14:37:48.162" v="47" actId="47"/>
        <pc:sldMkLst>
          <pc:docMk/>
          <pc:sldMk cId="2706224232" sldId="524"/>
        </pc:sldMkLst>
      </pc:sldChg>
      <pc:sldChg chg="del">
        <pc:chgData name="Charlotte Grocott" userId="97208ff0-2862-47bb-957f-473aded6e124" providerId="ADAL" clId="{12AFE084-8D74-47E1-AF7E-6F930F676940}" dt="2025-07-14T14:37:48.339" v="48" actId="47"/>
        <pc:sldMkLst>
          <pc:docMk/>
          <pc:sldMk cId="261305477" sldId="525"/>
        </pc:sldMkLst>
      </pc:sldChg>
      <pc:sldChg chg="del">
        <pc:chgData name="Charlotte Grocott" userId="97208ff0-2862-47bb-957f-473aded6e124" providerId="ADAL" clId="{12AFE084-8D74-47E1-AF7E-6F930F676940}" dt="2025-07-14T14:37:48.508" v="49" actId="47"/>
        <pc:sldMkLst>
          <pc:docMk/>
          <pc:sldMk cId="1109576593" sldId="526"/>
        </pc:sldMkLst>
      </pc:sldChg>
      <pc:sldChg chg="del">
        <pc:chgData name="Charlotte Grocott" userId="97208ff0-2862-47bb-957f-473aded6e124" providerId="ADAL" clId="{12AFE084-8D74-47E1-AF7E-6F930F676940}" dt="2025-07-14T14:37:48.671" v="50" actId="47"/>
        <pc:sldMkLst>
          <pc:docMk/>
          <pc:sldMk cId="556983874" sldId="527"/>
        </pc:sldMkLst>
      </pc:sldChg>
      <pc:sldChg chg="del">
        <pc:chgData name="Charlotte Grocott" userId="97208ff0-2862-47bb-957f-473aded6e124" providerId="ADAL" clId="{12AFE084-8D74-47E1-AF7E-6F930F676940}" dt="2025-07-14T14:37:48.847" v="51" actId="47"/>
        <pc:sldMkLst>
          <pc:docMk/>
          <pc:sldMk cId="2412857991" sldId="528"/>
        </pc:sldMkLst>
      </pc:sldChg>
      <pc:sldChg chg="del">
        <pc:chgData name="Charlotte Grocott" userId="97208ff0-2862-47bb-957f-473aded6e124" providerId="ADAL" clId="{12AFE084-8D74-47E1-AF7E-6F930F676940}" dt="2025-07-14T14:37:49.021" v="52" actId="47"/>
        <pc:sldMkLst>
          <pc:docMk/>
          <pc:sldMk cId="1692380198" sldId="529"/>
        </pc:sldMkLst>
      </pc:sldChg>
      <pc:sldChg chg="del">
        <pc:chgData name="Charlotte Grocott" userId="97208ff0-2862-47bb-957f-473aded6e124" providerId="ADAL" clId="{12AFE084-8D74-47E1-AF7E-6F930F676940}" dt="2025-07-14T14:37:49.394" v="53" actId="47"/>
        <pc:sldMkLst>
          <pc:docMk/>
          <pc:sldMk cId="3969226924" sldId="530"/>
        </pc:sldMkLst>
      </pc:sldChg>
      <pc:sldChg chg="del">
        <pc:chgData name="Charlotte Grocott" userId="97208ff0-2862-47bb-957f-473aded6e124" providerId="ADAL" clId="{12AFE084-8D74-47E1-AF7E-6F930F676940}" dt="2025-07-14T14:37:49.563" v="54" actId="47"/>
        <pc:sldMkLst>
          <pc:docMk/>
          <pc:sldMk cId="1833282437" sldId="531"/>
        </pc:sldMkLst>
      </pc:sldChg>
      <pc:sldChg chg="del">
        <pc:chgData name="Charlotte Grocott" userId="97208ff0-2862-47bb-957f-473aded6e124" providerId="ADAL" clId="{12AFE084-8D74-47E1-AF7E-6F930F676940}" dt="2025-07-14T14:37:49.965" v="55" actId="47"/>
        <pc:sldMkLst>
          <pc:docMk/>
          <pc:sldMk cId="906909104" sldId="544"/>
        </pc:sldMkLst>
      </pc:sldChg>
      <pc:sldChg chg="del">
        <pc:chgData name="Charlotte Grocott" userId="97208ff0-2862-47bb-957f-473aded6e124" providerId="ADAL" clId="{12AFE084-8D74-47E1-AF7E-6F930F676940}" dt="2025-07-14T14:37:50.429" v="56" actId="47"/>
        <pc:sldMkLst>
          <pc:docMk/>
          <pc:sldMk cId="1796778697" sldId="54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042433-7471-4BF9-9454-362971E08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0426AA-D9C7-4D34-926F-EEDA1CC247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B0CAA-05EE-4C9B-87E1-B84DD3F9BCC4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AA67F-0E09-493E-B802-2C4BF9A8D3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0010E-F8C8-404A-82FF-B1A0AE7B82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F0B46-7623-4305-AEF1-309F386B26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6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D3110-32D0-4452-834B-9411AA728368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F7F3D-A76E-462C-91BC-6AD2B2EF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135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B134B-192F-0A3A-DCEE-0F1818070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BC1A05-D48F-565A-3AF8-CECA3C6656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C932A7-F84C-BF6C-5593-1BC19DEF7A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2FF8B-52B1-3E56-A50E-25FD22019D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570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E0DD5-3C86-9CE0-6F7B-3F13CF7F6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161CB93-8CFA-2970-94F3-B5E52FA83B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75878D-77E0-C6F4-352B-0E9D8E470F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FEA0D-199C-1E78-0F2E-C272DB0CE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957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6B92E-4B75-C51E-77EA-018F30C8A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4C48194-310F-58D4-8D09-9E77EE1A8A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1FAC1B8-5A71-BAC7-061E-7665B984ED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85269-F0A5-2545-E8F2-F88BA004AE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048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C0AF0F-66F6-CC36-91B2-6E6F0D9A8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D85E67-E36E-83AB-2B73-D204951B3E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5F98D6-6D9D-DC09-1FCB-AEFEBA197B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1944C-821A-12E4-D323-1765005A8F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44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71A751-2C00-9045-1A2C-C6E9536D2D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DE58E5-35EB-6C56-5535-B613ABF7B7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622278-D6DF-7158-BDD3-A95D82F341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988FC-084A-4553-4D44-943975E0D6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41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D3FF7B-5884-1F89-2327-D9631C247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BA49B08-C282-DEFB-5B86-49F7333B79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9E6C8A-B3B2-9964-19E0-C5A37D4AE0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843B9-C446-84C6-5D10-182BAC7CDD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751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DE680-4963-FC53-4C21-17017CD5A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9C8C59-3C60-B2D0-3741-F1F24B3E78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63CE7E-6604-D4B4-3764-F0F5AB5BAA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419D1-10F7-B8E0-0D55-58EE38CA38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382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3D60A-5D30-6906-E91A-2B3C824DF5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423D6E8-A13E-3CCA-6833-B415763B52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92ADE4-A732-5D9C-0BE7-47044107E6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69C9-FF41-D8F0-45F9-277EB5F859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361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0B9DD-9C02-FC37-03B6-564A69153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32AFA2-27AC-B569-BB84-D5233FFF5A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FD2EE3-EE45-4776-693B-22276F1DF9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9D1E0-B468-BCF4-1A76-B89297CBBE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527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A018D-1DAF-5D53-8D34-8412954A0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E8AADB8-66E0-993B-726C-4B1B93A05A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573DDC-8593-A567-3CB7-5F7610D958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1B842-9076-9A0E-12AC-3660A520BF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784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32DA5-FD5C-C09E-F652-1BA98CF93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930DEC-E53A-2A05-0128-5844484A3D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50EB90E-3AFC-3F1A-A5FF-A8BC5BAA3A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0C9D-0E24-3AF1-42FC-70731669DB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510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A5290-BCA7-DB25-010D-6622B44B7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8FC59F-1C69-E37E-2299-BA5E7A2540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A97092-E84C-D0EE-0A6B-733FB15D66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Tectonics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102BE-1D73-EC88-B07D-48629CEAFB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CF7F3D-A76E-462C-91BC-6AD2B2EFE72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381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96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1734D1-3106-4445-B7AC-84163551E6AB}"/>
              </a:ext>
            </a:extLst>
          </p:cNvPr>
          <p:cNvSpPr/>
          <p:nvPr userDrawn="1"/>
        </p:nvSpPr>
        <p:spPr>
          <a:xfrm rot="5400000">
            <a:off x="6451393" y="3108852"/>
            <a:ext cx="6583334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1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8">
            <a:extLst>
              <a:ext uri="{FF2B5EF4-FFF2-40B4-BE49-F238E27FC236}">
                <a16:creationId xmlns:a16="http://schemas.microsoft.com/office/drawing/2014/main" id="{43591439-98C7-4B7A-B4ED-5E7C270C2F7E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5BF6F-F1CD-2D62-596D-FB968C2E52A0}"/>
              </a:ext>
            </a:extLst>
          </p:cNvPr>
          <p:cNvSpPr/>
          <p:nvPr userDrawn="1"/>
        </p:nvSpPr>
        <p:spPr>
          <a:xfrm rot="5400000">
            <a:off x="6449926" y="3107603"/>
            <a:ext cx="6586267" cy="353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1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Aut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72A5E7-274A-395E-21EF-898BCF9C39B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52FCB5-446D-0733-0A9B-FCCF1C282FC0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42892-55FB-9368-26D2-BCCAB8498DF7}"/>
              </a:ext>
            </a:extLst>
          </p:cNvPr>
          <p:cNvSpPr/>
          <p:nvPr userDrawn="1"/>
        </p:nvSpPr>
        <p:spPr>
          <a:xfrm rot="5400000">
            <a:off x="8654183" y="907292"/>
            <a:ext cx="2186362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74B38B-CDEB-E7E9-CFAB-C61D409A7331}"/>
              </a:ext>
            </a:extLst>
          </p:cNvPr>
          <p:cNvSpPr txBox="1"/>
          <p:nvPr userDrawn="1"/>
        </p:nvSpPr>
        <p:spPr>
          <a:xfrm rot="16200000">
            <a:off x="8651557" y="914667"/>
            <a:ext cx="2186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Autumn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97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Sp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3A1988-4C35-1646-0209-E52E4FEE75E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F10F7-E3A0-A6F7-FA9B-8FB2751E03F1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66D1E3-517B-A2C7-25E7-EFA7F731BDC9}"/>
              </a:ext>
            </a:extLst>
          </p:cNvPr>
          <p:cNvSpPr/>
          <p:nvPr userDrawn="1"/>
        </p:nvSpPr>
        <p:spPr>
          <a:xfrm rot="5400000">
            <a:off x="8660258" y="3094868"/>
            <a:ext cx="2194560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0DED0D-BC10-9BE0-198A-7320E31B6494}"/>
              </a:ext>
            </a:extLst>
          </p:cNvPr>
          <p:cNvSpPr txBox="1"/>
          <p:nvPr userDrawn="1"/>
        </p:nvSpPr>
        <p:spPr>
          <a:xfrm rot="16200000">
            <a:off x="8652632" y="3102243"/>
            <a:ext cx="2194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Spring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01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cher S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8D28F58-D3C9-4831-A6A2-45D69F5FF99D}"/>
              </a:ext>
            </a:extLst>
          </p:cNvPr>
          <p:cNvGrpSpPr/>
          <p:nvPr userDrawn="1"/>
        </p:nvGrpSpPr>
        <p:grpSpPr>
          <a:xfrm>
            <a:off x="8354347" y="-9236"/>
            <a:ext cx="1065321" cy="748952"/>
            <a:chOff x="8354346" y="-8675"/>
            <a:chExt cx="1065321" cy="748952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62ACE61-AEFC-4173-A16A-57A130848E54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15CFFFD-D24F-4D34-9237-D76083B5D294}"/>
                </a:ext>
              </a:extLst>
            </p:cNvPr>
            <p:cNvSpPr/>
            <p:nvPr userDrawn="1"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7D217-2AB5-46E8-9C12-4504461C9626}"/>
                </a:ext>
              </a:extLst>
            </p:cNvPr>
            <p:cNvSpPr/>
            <p:nvPr userDrawn="1"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5315" y="186280"/>
            <a:ext cx="812466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3201" y="234234"/>
            <a:ext cx="7701237" cy="45808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ABeeZee" panose="020B0604020202020204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9447918" y="6595204"/>
            <a:ext cx="581483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ABeeZee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ABeeZee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BAB1A25C-E1E5-3095-F229-538C1722C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5474" y="168761"/>
            <a:ext cx="363996" cy="43836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8C08F3-3943-2A97-183A-E67B871B44A6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D3A1988-4C35-1646-0209-E52E4FEE75E3}"/>
              </a:ext>
            </a:extLst>
          </p:cNvPr>
          <p:cNvSpPr/>
          <p:nvPr userDrawn="1"/>
        </p:nvSpPr>
        <p:spPr>
          <a:xfrm rot="5400000">
            <a:off x="6522420" y="3174221"/>
            <a:ext cx="6581973" cy="221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4F10F7-E3A0-A6F7-FA9B-8FB2751E03F1}"/>
              </a:ext>
            </a:extLst>
          </p:cNvPr>
          <p:cNvSpPr/>
          <p:nvPr userDrawn="1"/>
        </p:nvSpPr>
        <p:spPr>
          <a:xfrm rot="5400000">
            <a:off x="6522419" y="3174221"/>
            <a:ext cx="6581973" cy="221221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0CD5BE-0CC7-C964-13DD-A9D6444FD772}"/>
              </a:ext>
            </a:extLst>
          </p:cNvPr>
          <p:cNvSpPr/>
          <p:nvPr userDrawn="1"/>
        </p:nvSpPr>
        <p:spPr>
          <a:xfrm rot="5400000">
            <a:off x="8656291" y="5300551"/>
            <a:ext cx="2202489" cy="353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pc="50" baseline="0">
              <a:latin typeface="ABeeZee" panose="020B0604020202020204" charset="0"/>
              <a:ea typeface="Roboto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5D4B74-9317-12CC-D5C7-23BB953BB2D8}"/>
              </a:ext>
            </a:extLst>
          </p:cNvPr>
          <p:cNvSpPr txBox="1"/>
          <p:nvPr userDrawn="1"/>
        </p:nvSpPr>
        <p:spPr>
          <a:xfrm rot="16200000">
            <a:off x="8652632" y="5328563"/>
            <a:ext cx="2194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chemeClr val="tx1"/>
                </a:solidFill>
                <a:latin typeface="ABeeZee" panose="020B0604020202020204" charset="0"/>
              </a:rPr>
              <a:t>Year [X]: Summer</a:t>
            </a:r>
            <a:endParaRPr lang="en-GB" sz="1600" b="1">
              <a:solidFill>
                <a:schemeClr val="tx1"/>
              </a:solidFill>
              <a:latin typeface="ABeeZe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8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A7E4AB-284A-9FAD-5D81-D3947C793E48}"/>
              </a:ext>
            </a:extLst>
          </p:cNvPr>
          <p:cNvSpPr/>
          <p:nvPr userDrawn="1"/>
        </p:nvSpPr>
        <p:spPr>
          <a:xfrm>
            <a:off x="49939" y="279647"/>
            <a:ext cx="6203769" cy="410012"/>
          </a:xfrm>
          <a:custGeom>
            <a:avLst/>
            <a:gdLst>
              <a:gd name="connsiteX0" fmla="*/ 0 w 6901416"/>
              <a:gd name="connsiteY0" fmla="*/ 0 h 866547"/>
              <a:gd name="connsiteX1" fmla="*/ 690141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5569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836646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  <a:gd name="connsiteX0" fmla="*/ 0 w 6901416"/>
              <a:gd name="connsiteY0" fmla="*/ 0 h 866547"/>
              <a:gd name="connsiteX1" fmla="*/ 6754730 w 6901416"/>
              <a:gd name="connsiteY1" fmla="*/ 0 h 866547"/>
              <a:gd name="connsiteX2" fmla="*/ 6901416 w 6901416"/>
              <a:gd name="connsiteY2" fmla="*/ 866547 h 866547"/>
              <a:gd name="connsiteX3" fmla="*/ 0 w 6901416"/>
              <a:gd name="connsiteY3" fmla="*/ 866547 h 866547"/>
              <a:gd name="connsiteX4" fmla="*/ 0 w 6901416"/>
              <a:gd name="connsiteY4" fmla="*/ 0 h 866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1416" h="866547">
                <a:moveTo>
                  <a:pt x="0" y="0"/>
                </a:moveTo>
                <a:lnTo>
                  <a:pt x="6754730" y="0"/>
                </a:lnTo>
                <a:lnTo>
                  <a:pt x="6901416" y="866547"/>
                </a:lnTo>
                <a:lnTo>
                  <a:pt x="0" y="866547"/>
                </a:lnTo>
                <a:lnTo>
                  <a:pt x="0" y="0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0AD36F-9F47-93E7-68DA-9D31B04EC20F}"/>
              </a:ext>
            </a:extLst>
          </p:cNvPr>
          <p:cNvSpPr/>
          <p:nvPr userDrawn="1"/>
        </p:nvSpPr>
        <p:spPr>
          <a:xfrm>
            <a:off x="49939" y="50141"/>
            <a:ext cx="9806122" cy="6528212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BE6A53E-99FE-A687-A6B5-360D0D4A5C39}"/>
              </a:ext>
            </a:extLst>
          </p:cNvPr>
          <p:cNvGrpSpPr/>
          <p:nvPr userDrawn="1"/>
        </p:nvGrpSpPr>
        <p:grpSpPr>
          <a:xfrm>
            <a:off x="-746166" y="6217602"/>
            <a:ext cx="1555380" cy="1321435"/>
            <a:chOff x="-746166" y="6217602"/>
            <a:chExt cx="1555380" cy="1321435"/>
          </a:xfrm>
        </p:grpSpPr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5DBE3411-C1D7-86A2-0A20-2E651C6D6FF9}"/>
                </a:ext>
              </a:extLst>
            </p:cNvPr>
            <p:cNvSpPr/>
            <p:nvPr userDrawn="1"/>
          </p:nvSpPr>
          <p:spPr>
            <a:xfrm>
              <a:off x="-746166" y="6217602"/>
              <a:ext cx="1555380" cy="1321435"/>
            </a:xfrm>
            <a:prstGeom prst="arc">
              <a:avLst>
                <a:gd name="adj1" fmla="val 16252508"/>
                <a:gd name="adj2" fmla="val 20226505"/>
              </a:avLst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8B8BE7F-5AB1-2D98-875E-543856FE6B4A}"/>
                </a:ext>
              </a:extLst>
            </p:cNvPr>
            <p:cNvSpPr/>
            <p:nvPr userDrawn="1"/>
          </p:nvSpPr>
          <p:spPr>
            <a:xfrm>
              <a:off x="6125" y="6227445"/>
              <a:ext cx="45719" cy="8763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83D9C042-77C2-0EB6-F1E0-1B462CE63F93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9" y="6388663"/>
            <a:ext cx="560705" cy="37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8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ABeeZee" panose="020B060402020202020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E67B62-9F08-42F6-8135-B253C57580AD}"/>
              </a:ext>
            </a:extLst>
          </p:cNvPr>
          <p:cNvSpPr/>
          <p:nvPr userDrawn="1"/>
        </p:nvSpPr>
        <p:spPr>
          <a:xfrm>
            <a:off x="0" y="0"/>
            <a:ext cx="9921315" cy="6858000"/>
          </a:xfrm>
          <a:custGeom>
            <a:avLst/>
            <a:gdLst>
              <a:gd name="connsiteX0" fmla="*/ 0 w 9921315"/>
              <a:gd name="connsiteY0" fmla="*/ 0 h 6858000"/>
              <a:gd name="connsiteX1" fmla="*/ 9921315 w 9921315"/>
              <a:gd name="connsiteY1" fmla="*/ 0 h 6858000"/>
              <a:gd name="connsiteX2" fmla="*/ 9921315 w 9921315"/>
              <a:gd name="connsiteY2" fmla="*/ 6858000 h 6858000"/>
              <a:gd name="connsiteX3" fmla="*/ 0 w 9921315"/>
              <a:gd name="connsiteY3" fmla="*/ 6858000 h 6858000"/>
              <a:gd name="connsiteX4" fmla="*/ 0 w 9921315"/>
              <a:gd name="connsiteY4" fmla="*/ 0 h 6858000"/>
              <a:gd name="connsiteX5" fmla="*/ 94716 w 9921315"/>
              <a:gd name="connsiteY5" fmla="*/ 92308 h 6858000"/>
              <a:gd name="connsiteX6" fmla="*/ 94716 w 9921315"/>
              <a:gd name="connsiteY6" fmla="*/ 6771640 h 6858000"/>
              <a:gd name="connsiteX7" fmla="*/ 9811285 w 9921315"/>
              <a:gd name="connsiteY7" fmla="*/ 6771640 h 6858000"/>
              <a:gd name="connsiteX8" fmla="*/ 9811285 w 9921315"/>
              <a:gd name="connsiteY8" fmla="*/ 92308 h 6858000"/>
              <a:gd name="connsiteX9" fmla="*/ 94716 w 9921315"/>
              <a:gd name="connsiteY9" fmla="*/ 92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315" h="6858000">
                <a:moveTo>
                  <a:pt x="0" y="0"/>
                </a:moveTo>
                <a:lnTo>
                  <a:pt x="9921315" y="0"/>
                </a:lnTo>
                <a:lnTo>
                  <a:pt x="992131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4716" y="92308"/>
                </a:moveTo>
                <a:lnTo>
                  <a:pt x="94716" y="6771640"/>
                </a:lnTo>
                <a:lnTo>
                  <a:pt x="9811285" y="6771640"/>
                </a:lnTo>
                <a:lnTo>
                  <a:pt x="9811285" y="92308"/>
                </a:lnTo>
                <a:lnTo>
                  <a:pt x="94716" y="92308"/>
                </a:lnTo>
                <a:close/>
              </a:path>
            </a:pathLst>
          </a:cu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D9D60-35E7-4DD1-9362-5CC11EFD1459}"/>
              </a:ext>
            </a:extLst>
          </p:cNvPr>
          <p:cNvSpPr/>
          <p:nvPr userDrawn="1"/>
        </p:nvSpPr>
        <p:spPr>
          <a:xfrm rot="10800000">
            <a:off x="292963" y="6567595"/>
            <a:ext cx="9631878" cy="2975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29CE7C-04F8-43ED-804F-2456F7A4ECBC}"/>
              </a:ext>
            </a:extLst>
          </p:cNvPr>
          <p:cNvCxnSpPr>
            <a:cxnSpLocks/>
          </p:cNvCxnSpPr>
          <p:nvPr userDrawn="1"/>
        </p:nvCxnSpPr>
        <p:spPr>
          <a:xfrm>
            <a:off x="47610" y="6530513"/>
            <a:ext cx="9858390" cy="0"/>
          </a:xfrm>
          <a:prstGeom prst="line">
            <a:avLst/>
          </a:prstGeom>
          <a:ln w="88900">
            <a:solidFill>
              <a:srgbClr val="C2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26CF58C-35B7-4ACA-9825-902E71CDE024}"/>
              </a:ext>
            </a:extLst>
          </p:cNvPr>
          <p:cNvSpPr txBox="1">
            <a:spLocks/>
          </p:cNvSpPr>
          <p:nvPr userDrawn="1"/>
        </p:nvSpPr>
        <p:spPr>
          <a:xfrm>
            <a:off x="2026583" y="6594683"/>
            <a:ext cx="5852834" cy="27031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0" kern="1200">
                <a:ln w="12700">
                  <a:solidFill>
                    <a:srgbClr val="565656"/>
                  </a:solidFill>
                </a:ln>
                <a:solidFill>
                  <a:srgbClr val="565656"/>
                </a:solidFill>
                <a:latin typeface="ABeeZe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>
                <a:ln w="12700">
                  <a:noFill/>
                </a:ln>
                <a:solidFill>
                  <a:schemeClr val="bg2"/>
                </a:solidFill>
              </a:rPr>
              <a:t>Teacher Pack  |  Geography  |  Year 7  |  Spring 1 |  </a:t>
            </a:r>
            <a:r>
              <a:rPr lang="en-US" sz="900" b="1">
                <a:ln w="12700">
                  <a:noFill/>
                </a:ln>
                <a:solidFill>
                  <a:schemeClr val="accent1"/>
                </a:solidFill>
              </a:rPr>
              <a:t>Unit title </a:t>
            </a:r>
            <a:endParaRPr lang="en-GB" sz="900" b="1">
              <a:ln w="12700">
                <a:noFill/>
              </a:ln>
              <a:solidFill>
                <a:schemeClr val="accent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3F0249-84CA-4B40-8804-94DB2F65435D}"/>
              </a:ext>
            </a:extLst>
          </p:cNvPr>
          <p:cNvGrpSpPr/>
          <p:nvPr userDrawn="1"/>
        </p:nvGrpSpPr>
        <p:grpSpPr>
          <a:xfrm>
            <a:off x="-636252" y="6270116"/>
            <a:ext cx="1260323" cy="1192859"/>
            <a:chOff x="-2681662" y="4062078"/>
            <a:chExt cx="2019221" cy="1911133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C896CECD-A647-464D-81EC-D38BFAE0CB48}"/>
                </a:ext>
              </a:extLst>
            </p:cNvPr>
            <p:cNvSpPr/>
            <p:nvPr userDrawn="1"/>
          </p:nvSpPr>
          <p:spPr>
            <a:xfrm>
              <a:off x="-2681662" y="4062078"/>
              <a:ext cx="2019221" cy="1911133"/>
            </a:xfrm>
            <a:prstGeom prst="arc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EEA78AC-65D9-4545-82DA-EF2FDADF97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708"/>
            <a:stretch/>
          </p:blipFill>
          <p:spPr>
            <a:xfrm>
              <a:off x="-1586015" y="4352552"/>
              <a:ext cx="731916" cy="588654"/>
            </a:xfrm>
            <a:prstGeom prst="rect">
              <a:avLst/>
            </a:prstGeom>
          </p:spPr>
        </p:pic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C45D1-8A1B-2FE6-98EA-07500312C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03235"/>
            <a:ext cx="8543925" cy="524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6B593-A629-3962-1B97-99ADA71BB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627458"/>
            <a:ext cx="8543925" cy="138243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3" r:id="rId3"/>
    <p:sldLayoutId id="2147483674" r:id="rId4"/>
    <p:sldLayoutId id="214748367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ABeeZee" panose="020B0604020202020204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0" indent="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000" kern="1200">
          <a:solidFill>
            <a:schemeClr val="bg1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7EA37-F999-402D-450A-751E42868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7B7A2C1-1EFB-4320-4F0A-30A050EFEEA9}"/>
              </a:ext>
            </a:extLst>
          </p:cNvPr>
          <p:cNvGrpSpPr/>
          <p:nvPr/>
        </p:nvGrpSpPr>
        <p:grpSpPr>
          <a:xfrm>
            <a:off x="7950820" y="192065"/>
            <a:ext cx="1702416" cy="1249650"/>
            <a:chOff x="4069964" y="1546359"/>
            <a:chExt cx="1600200" cy="1143001"/>
          </a:xfrm>
        </p:grpSpPr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CDE83D8C-7425-6841-AE49-4BBD369B4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069964" y="1546360"/>
              <a:ext cx="1600200" cy="1143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0F58A11-AD98-AF7D-9569-2EC902BB6670}"/>
                </a:ext>
              </a:extLst>
            </p:cNvPr>
            <p:cNvSpPr txBox="1"/>
            <p:nvPr/>
          </p:nvSpPr>
          <p:spPr>
            <a:xfrm rot="16200000">
              <a:off x="3683697" y="1974262"/>
              <a:ext cx="1143001" cy="2871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j-lt"/>
                  <a:ea typeface="Roboto" panose="02000000000000000000" pitchFamily="2" charset="0"/>
                  <a:cs typeface="+mn-lt"/>
                </a:rPr>
                <a:t>Geography</a:t>
              </a:r>
            </a:p>
          </p:txBody>
        </p:sp>
      </p:grpSp>
      <p:sp>
        <p:nvSpPr>
          <p:cNvPr id="3" name="Title 7">
            <a:extLst>
              <a:ext uri="{FF2B5EF4-FFF2-40B4-BE49-F238E27FC236}">
                <a16:creationId xmlns:a16="http://schemas.microsoft.com/office/drawing/2014/main" id="{1702EAF4-CCE4-282E-1235-D59A2D44191A}"/>
              </a:ext>
            </a:extLst>
          </p:cNvPr>
          <p:cNvSpPr txBox="1">
            <a:spLocks/>
          </p:cNvSpPr>
          <p:nvPr/>
        </p:nvSpPr>
        <p:spPr>
          <a:xfrm>
            <a:off x="464637" y="1656507"/>
            <a:ext cx="8742556" cy="19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chemeClr val="bg1"/>
                </a:solidFill>
                <a:effectLst/>
                <a:latin typeface="Abeezee"/>
                <a:ea typeface="Calibri" panose="020F0502020204030204" pitchFamily="34" charset="0"/>
                <a:cs typeface="Times New Roman" panose="02020603050405020304" pitchFamily="18" charset="0"/>
              </a:rPr>
              <a:t>Paper 1 – Unit 3 – </a:t>
            </a:r>
            <a:r>
              <a:rPr lang="en-GB" sz="2800" dirty="0">
                <a:solidFill>
                  <a:schemeClr val="bg1"/>
                </a:solidFill>
                <a:latin typeface="Abeezee"/>
                <a:ea typeface="Calibri" panose="020F0502020204030204" pitchFamily="34" charset="0"/>
                <a:cs typeface="Times New Roman" panose="02020603050405020304" pitchFamily="18" charset="0"/>
              </a:rPr>
              <a:t>Urbanisation</a:t>
            </a:r>
            <a:r>
              <a:rPr lang="en-GB" sz="2800" dirty="0">
                <a:solidFill>
                  <a:schemeClr val="bg1"/>
                </a:solidFill>
                <a:effectLst/>
                <a:latin typeface="Abeezee"/>
                <a:ea typeface="Calibri" panose="020F0502020204030204" pitchFamily="34" charset="0"/>
                <a:cs typeface="Times New Roman" panose="02020603050405020304" pitchFamily="18" charset="0"/>
              </a:rPr>
              <a:t> Core Knowledge Booklet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97296C-F135-7DFC-9581-56615D60C0C4}"/>
              </a:ext>
            </a:extLst>
          </p:cNvPr>
          <p:cNvSpPr txBox="1"/>
          <p:nvPr/>
        </p:nvSpPr>
        <p:spPr>
          <a:xfrm>
            <a:off x="213648" y="251559"/>
            <a:ext cx="2013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Paper 1</a:t>
            </a:r>
          </a:p>
        </p:txBody>
      </p:sp>
    </p:spTree>
    <p:extLst>
      <p:ext uri="{BB962C8B-B14F-4D97-AF65-F5344CB8AC3E}">
        <p14:creationId xmlns:p14="http://schemas.microsoft.com/office/powerpoint/2010/main" val="3763793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FBCEC2-4334-8F7B-1D92-89AB29258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AAAA7F3-150C-BA9B-1604-A8F40532E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330652"/>
              </p:ext>
            </p:extLst>
          </p:nvPr>
        </p:nvGraphicFramePr>
        <p:xfrm>
          <a:off x="250199" y="972948"/>
          <a:ext cx="9405602" cy="5657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342900" marR="0" lvl="0" indent="-34290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The act of one nation controlling another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Colonialism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 Nigeria was a colony of Britian until...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1960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When under Brisitish rule many people were actracted to Lagos (19th and 20th century) because it was a centre of...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Trade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From the 1960s to 1990s rapid population growth happened in Lagos due to their being higher birth rates than death rates this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Natural increase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9463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Due to the opportunies in Lagos such as higher paying jobs. Approximatley ______ people arrive in Lagos each day.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2000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A push factor causing migration into Lagos is conflict mainly in the countries Niger and...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Chad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Internationally people are moving to Lagos from the UK and Germany to work for TNCs such as BMW and...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Shell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When cities grow outwards into the countryside, this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Urban Sprawl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Due to a lack of homes in Lagos many people live in...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Squatter settlements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37069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The largest squatter settlement in Lagos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Makoko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D97C7F22-FAC0-E578-BCA2-D454CD6D0AD5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U9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923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B6EBB3-06B5-664D-963E-3A4F7DDDC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22E6873-85EA-82EC-F67F-00BFEE692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707303"/>
              </p:ext>
            </p:extLst>
          </p:nvPr>
        </p:nvGraphicFramePr>
        <p:xfrm>
          <a:off x="250199" y="972948"/>
          <a:ext cx="9405602" cy="5525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342900" marR="0" lvl="0" indent="-34290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Makoko is an illegal settlement which has been built on...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Lagos Lagoon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Makoko has an estimated population of...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100,000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The land use in Makoko is mainly...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Residential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 They are trying to clear Makoko to make way for a new development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Eko Atlantic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9463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Due to a lack of space in the city the government are reclaiming land from the sea. The new land created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Banana Island6.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Banana Island is a residential are being built for mainly...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Wealthy people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 The amount of people who enter Lagos each hour is estimated to be...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86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People move to Lagos as they see it as a place of...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Opportunity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</a:t>
                      </a:r>
                      <a:r>
                        <a:rPr lang="en-GB" sz="1600" b="0" i="0" u="none" strike="noStrike" noProof="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This creates a major problem with trafffic...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 noProof="0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Congestion</a:t>
                      </a:r>
                      <a:endParaRPr lang="en-US"/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37069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A 15-minute journey time in Lagos can take...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 hours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F3465F11-4EEA-E971-672C-37B892D99BB7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U10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134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051C82-6EBB-45D5-7C30-98D7C1031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74C26C-554A-4FA5-42CD-8F8CAD2895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094897"/>
              </p:ext>
            </p:extLst>
          </p:nvPr>
        </p:nvGraphicFramePr>
        <p:xfrm>
          <a:off x="250199" y="972948"/>
          <a:ext cx="9405602" cy="5148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indent="0" algn="l" font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Lagos has challenges as the population grows the government can't keep up with...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Infrastructure development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The estimate cost to improve infrastructure across Lagos is...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$15 billion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In Lagos, the percentage of people who live in slums is...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60%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Wages in Lagos are ____ higher than in the rest of Nigeria.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4x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Lagos has many international school and...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 private schools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Makoko can be knocked down at any time because...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It is illegal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In Lagos there are not enough jobs for people, so they must work informally. The people working informally is estimated to be...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60%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People who work informally do not pay...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Taxation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Across Lagos only ____ of waste is formally collected by the government.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40%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People in Makoko are on average earning only...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$1.25 per day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471F2A52-33D4-EEDD-2C40-6B91B049BB70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U11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000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1CC724-F0A4-19C6-D219-BCD596D65F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42D12BE-40EF-72F9-4A26-92DB681E3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711448"/>
              </p:ext>
            </p:extLst>
          </p:nvPr>
        </p:nvGraphicFramePr>
        <p:xfrm>
          <a:off x="250199" y="972948"/>
          <a:ext cx="9405602" cy="5214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342900" indent="-342900" algn="l" fontAlgn="ctr">
                        <a:buAutoNum type="arabicPeriod"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 Makoko, most people make a living from fishing. This is...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Primary sector work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In Makoko 100,000 resistents have acess to just ___ school.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 When two areas have differences in social, economic and environmenral quality this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Inequaility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The life expectancy in Makoko is...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Under 40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Top-down development strategies to improve urban living are run by...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government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Bottom-up development strategies rely on funding as they are run by...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Charities (NGOs)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A bottom-up organisation trying to imrpove education in Lagos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Oando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A bottom-up organisation offering microfinance loans to help people buy small housing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SEAP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A Top-down project in Lagos trying to improve traffic congestion is...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Light railway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The cost of this project was...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$1.6 billion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41EFE509-95A6-41C7-01F0-E5EA80B352D3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U12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9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55891-F1CF-73A8-182B-A5FA8FD3FC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6816038-B69C-7E9A-5C6E-64432D3A7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417025"/>
              </p:ext>
            </p:extLst>
          </p:nvPr>
        </p:nvGraphicFramePr>
        <p:xfrm>
          <a:off x="250199" y="972948"/>
          <a:ext cx="9405602" cy="5148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Cities grow because of rural-to-urban migration and...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Natural increase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One reason urbanisation is fastest in developing countries is...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Rapid population growth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The world's largest megacities are mostly located in...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Asia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The term “urban sprawl” refers to...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the spread of urban areas into rural surroundings.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Counter-urbanisation is when people move...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from cities to the countryside.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A megacity is defined as a city with...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over 10 million people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Informal settlements are common in...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rapidly urbanising cities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Rural migrants often settle in cities due to…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Jobs opportunities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Urban growth can cause environmental issues such as...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Air and water pollution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Factories setting up in urban areas is known as…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Industrialisation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7FF8F46E-94CB-534C-AE87-C6F4A692F70D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U1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1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3881CC-7A30-F9B1-ABD1-5668CC900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E9AB76-E214-EC4A-1571-6DE0965E0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772986"/>
              </p:ext>
            </p:extLst>
          </p:nvPr>
        </p:nvGraphicFramePr>
        <p:xfrm>
          <a:off x="250199" y="972948"/>
          <a:ext cx="9405602" cy="5361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1. Regeneration projects aim to...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revitalise run-down urban areas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Gentrification can lead to...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higher house prices and displacement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</a:t>
                      </a: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Inner-city decline is linked to... 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loss of manufacturing jobs</a:t>
                      </a:r>
                      <a:endParaRPr lang="en-GB" sz="1600" b="0" i="0" u="none" strike="noStrike">
                        <a:solidFill>
                          <a:schemeClr val="bg1"/>
                        </a:solidFill>
                        <a:effectLst/>
                        <a:latin typeface="Aptos"/>
                      </a:endParaRP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When factories shut down and move out of inner-city areas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De-industrialisation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When machines start to do the work of people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Mechanisation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A city which is dominant in terms of it economy and/or population is called a…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Primate City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One factor that leads to urban primacy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Business investment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This type of investment will create…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Jobs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When people move within a country (rural-urban)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National migration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45280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When people move from one country to another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International migration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1AD838F4-02B7-D4D3-DFCA-9C92E163D276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U2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98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D2A4C9-C417-F144-ABE6-D88A4199E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8AE922F-1ED0-D293-2989-13A9AB4B2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35724"/>
              </p:ext>
            </p:extLst>
          </p:nvPr>
        </p:nvGraphicFramePr>
        <p:xfrm>
          <a:off x="250199" y="972948"/>
          <a:ext cx="9405602" cy="5534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1. Work which is not taxed or regulated by the government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Informal work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Work which are recognised, have a contract and are taxed are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Formal work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 A push factor leading to urbanisation is a lack of jobs this is a….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Social factor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Another push factor is mechanisation this is a…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Economic factor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0641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A pull factor leading to urbanisation is higher paying jobs in the secondary sector. This is a…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Economic factor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Another pull factor is better access to healthcare this is a…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Social factor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When people have money to spend after paying their bills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Disposable income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A large percentage of the workforce work informally in…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Developing countries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In emerging countries primary sector work has decrease due to mechanisation and…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Cheaper imports from abroad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3351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Employment in the quaternary sector is growing in developed countries because of a highly skilled labour force and…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Investment in technology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084D1C55-1222-F7A3-BBB5-102EFCA405CC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U3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01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671A1C-98C5-2A3A-3CC3-462A319E4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1405AB0-06B9-9839-A0D6-5116C6296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438769"/>
              </p:ext>
            </p:extLst>
          </p:nvPr>
        </p:nvGraphicFramePr>
        <p:xfrm>
          <a:off x="250199" y="972948"/>
          <a:ext cx="9405602" cy="5623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1.  Jobs which ‘provide a service’ are…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Tertiary jobs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Jobs which ‘manufacture products’ are…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Secondary jobs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Job which ‘extract a raw material’ are…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Primary jobs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 When you work informally you are paid…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Cash in hand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0641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 Land which has not been built on before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Greenfield land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Land which has been built on before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Brownfield land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When people move to the edges of the city known as the suburbs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Suburbanisation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In developed countries many people are moving out of cities to rural areas.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Counter-urbanisation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When someone travels to work, they are called a…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Commuter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3351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In developed countries development of technology such as internet access means many people…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Work from home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18BBF85C-509B-3793-AA87-7A4667366342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U4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034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3C730E-D76A-93D3-7654-5A702FE53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C72A3C5-F09B-A2DC-4359-AA038D7B6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744829"/>
              </p:ext>
            </p:extLst>
          </p:nvPr>
        </p:nvGraphicFramePr>
        <p:xfrm>
          <a:off x="250199" y="972948"/>
          <a:ext cx="9405602" cy="56346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1. Regeneration leads to re-urbanisation which creates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Positive Multiplier effect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 The centre of the city is known as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CBD – Central Business District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In the CBD there are many high-rise buildings because of…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High land costs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 The edge of the city is known as the…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Rural-urban fringe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9463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When the type of development that can be built in a city is controlled this is called…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Planning regulations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In most CBDs of developed countries, the industries that have been banned from setting up there are…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Polluting industries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As you move out of a city the land tends to get…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Cheaper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The centre of a city is normally very accessible as they have major roads and…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Railway stations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New industries and housing developments are built on the rural-urban fringe because there is…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More space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37069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Many brownfield sites are found in…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The inner city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EC653EA5-B79F-B907-F004-0D0F8BF52B5B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U5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71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A95D1-5936-DB40-A8A3-5A9E579D5C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C820D81-9EBB-970C-3D71-989FEA89C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494321"/>
              </p:ext>
            </p:extLst>
          </p:nvPr>
        </p:nvGraphicFramePr>
        <p:xfrm>
          <a:off x="250199" y="972948"/>
          <a:ext cx="9405602" cy="55257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1. The physical location of a settlement is known as its…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Site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The location of a place relative to its surroundings is known as its…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Situation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What the land is used for can be known as its function or…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Land use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Where transport links meet (road networks) this is known as a…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Nodal point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9463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In developed countries many factories are moving out of the inner city to the rural-urban fringe as there is more space and…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Cheaper land costs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A  city with a population of 10 million or more is called a...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Megacity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The  growing proportion of people living in cities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Urbanisation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A city which is dominant in politics/ population and/or economy is called a...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Primate city (urban primacy)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When there are more births than deaths in an area this causes...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Natural increase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37069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Another reason for population growth is...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Rural to urban migration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5949EDB6-5055-9BCA-CABE-7B13A6585118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U6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7975C-3CE7-72FC-BA74-2BF5BAE8AC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E6EFDD7-B001-226E-AAC2-B4EB107B1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679767"/>
              </p:ext>
            </p:extLst>
          </p:nvPr>
        </p:nvGraphicFramePr>
        <p:xfrm>
          <a:off x="250199" y="972948"/>
          <a:ext cx="9405602" cy="5459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342900" marR="0" lvl="0" indent="-34290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Land use mainly made up of housing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Residential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Land use mainly made up of offices and shops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Commercial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Land use mainly made up of factories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Industrial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Lagos is a megacity found in the country...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Nigeria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9463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Lagos has a population of approximately...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21 million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Lagos is situated on the Altanic ocean meaning it can trade...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Internationally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Lagos is sited on Lagos Lagoon this means they can build a...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Port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Lagos is situated near other major towns and cities such as...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Abuja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Lagos is sited where major road networks meet, this is called a...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Nodal Point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37069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Lagos contains ____% of Nigeria industry.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80%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7CE9E490-18A8-9D81-00BC-0B07D4FD8036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U7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779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A12B63-F2EA-5226-4B41-BECBD8C7F3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2ABEE-E3C2-CCA7-246C-AC3B55E29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914017"/>
              </p:ext>
            </p:extLst>
          </p:nvPr>
        </p:nvGraphicFramePr>
        <p:xfrm>
          <a:off x="250199" y="972948"/>
          <a:ext cx="9405602" cy="55918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63918">
                  <a:extLst>
                    <a:ext uri="{9D8B030D-6E8A-4147-A177-3AD203B41FA5}">
                      <a16:colId xmlns:a16="http://schemas.microsoft.com/office/drawing/2014/main" val="3912019238"/>
                    </a:ext>
                  </a:extLst>
                </a:gridCol>
                <a:gridCol w="2641684">
                  <a:extLst>
                    <a:ext uri="{9D8B030D-6E8A-4147-A177-3AD203B41FA5}">
                      <a16:colId xmlns:a16="http://schemas.microsoft.com/office/drawing/2014/main" val="1142111088"/>
                    </a:ext>
                  </a:extLst>
                </a:gridCol>
              </a:tblGrid>
              <a:tr h="48451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u="none" strike="noStrike">
                          <a:solidFill>
                            <a:schemeClr val="bg1"/>
                          </a:solidFill>
                          <a:effectLst/>
                        </a:rPr>
                        <a:t>Correct answer</a:t>
                      </a:r>
                      <a:endParaRPr lang="en-GB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3128" marR="3128" marT="3128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520243"/>
                  </a:ext>
                </a:extLst>
              </a:tr>
              <a:tr h="700514">
                <a:tc>
                  <a:txBody>
                    <a:bodyPr/>
                    <a:lstStyle/>
                    <a:p>
                      <a:pPr marL="342900" marR="0" lvl="0" indent="-34290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</a:pPr>
                      <a:r>
                        <a:rPr lang="en-GB" sz="1600">
                          <a:solidFill>
                            <a:schemeClr val="bg1"/>
                          </a:solidFill>
                        </a:rPr>
                        <a:t>Lagos is important culturally as it is home to music such as Afrobeat and a film industry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Nollywood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90393312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2.  The CBD of Lagos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Lagos Island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1143103737"/>
                  </a:ext>
                </a:extLst>
              </a:tr>
              <a:tr h="42471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3. The inner city of Lagos grew northwards along the...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Road and Railway lines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581271246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4. To the south of Lagos is the...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Atlantic Ocean 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609953874"/>
                  </a:ext>
                </a:extLst>
              </a:tr>
              <a:tr h="69463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5. The older, low quailty housing inner city area of Lagos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Mushin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788277697"/>
                  </a:ext>
                </a:extLst>
              </a:tr>
              <a:tr h="6377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6. The older, industrial area of the inner city in Lagos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Ikeja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68696751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7. The area with modern high class residential and commerical land use in the inner city is called... 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Victoria Island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371121310"/>
                  </a:ext>
                </a:extLst>
              </a:tr>
              <a:tr h="42471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8.  The new modern housing and new industry in Lagos is being built on the rural-urban fringe because there is space and...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Land is cheaper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656328617"/>
                  </a:ext>
                </a:extLst>
              </a:tr>
              <a:tr h="448008">
                <a:tc>
                  <a:txBody>
                    <a:bodyPr/>
                    <a:lstStyle/>
                    <a:p>
                      <a:pPr marL="0" marR="0" lvl="0" indent="0" algn="l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9. The new modern housing area on the rural-urban fringe in Lagos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Ojo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3219492845"/>
                  </a:ext>
                </a:extLst>
              </a:tr>
              <a:tr h="37069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10. The new industrial area on the rural-urban fringe in Lagos is called...</a:t>
                      </a:r>
                    </a:p>
                  </a:txBody>
                  <a:tcPr marL="3128" marR="3128" marT="312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0" i="0" u="none" strike="noStrike">
                          <a:solidFill>
                            <a:schemeClr val="bg1"/>
                          </a:solidFill>
                          <a:effectLst/>
                          <a:latin typeface="Aptos"/>
                        </a:rPr>
                        <a:t>Lekki</a:t>
                      </a:r>
                    </a:p>
                  </a:txBody>
                  <a:tcPr marL="3128" marR="3128" marT="3128" marB="0" anchor="ctr"/>
                </a:tc>
                <a:extLst>
                  <a:ext uri="{0D108BD9-81ED-4DB2-BD59-A6C34878D82A}">
                    <a16:rowId xmlns:a16="http://schemas.microsoft.com/office/drawing/2014/main" val="2854083756"/>
                  </a:ext>
                </a:extLst>
              </a:tr>
            </a:tbl>
          </a:graphicData>
        </a:graphic>
      </p:graphicFrame>
      <p:sp>
        <p:nvSpPr>
          <p:cNvPr id="3" name="Title 7">
            <a:extLst>
              <a:ext uri="{FF2B5EF4-FFF2-40B4-BE49-F238E27FC236}">
                <a16:creationId xmlns:a16="http://schemas.microsoft.com/office/drawing/2014/main" id="{3AB3C113-20A1-7C57-96C0-DA0A70D8F58D}"/>
              </a:ext>
            </a:extLst>
          </p:cNvPr>
          <p:cNvSpPr txBox="1">
            <a:spLocks/>
          </p:cNvSpPr>
          <p:nvPr/>
        </p:nvSpPr>
        <p:spPr>
          <a:xfrm>
            <a:off x="88357" y="189262"/>
            <a:ext cx="5876025" cy="57404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spc="100">
                <a:solidFill>
                  <a:schemeClr val="bg1"/>
                </a:solidFill>
                <a:latin typeface="Abeezee"/>
                <a:ea typeface="Andika"/>
                <a:cs typeface="Andika"/>
              </a:rPr>
              <a:t>U8</a:t>
            </a:r>
            <a:r>
              <a:rPr lang="en-US" b="1" spc="100">
                <a:solidFill>
                  <a:schemeClr val="bg1"/>
                </a:solidFill>
                <a:effectLst/>
                <a:latin typeface="Abeezee"/>
                <a:ea typeface="Andika"/>
                <a:cs typeface="Andika"/>
              </a:rPr>
              <a:t>: Knowledge</a:t>
            </a:r>
            <a:endParaRPr lang="en-GB" sz="900">
              <a:solidFill>
                <a:schemeClr val="bg1"/>
              </a:solidFill>
              <a:effectLst/>
              <a:latin typeface="Abeezee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94758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cher Resources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spcAft>
            <a:spcPts val="600"/>
          </a:spcAft>
          <a:defRPr sz="1200" dirty="0" err="1" smtClean="0">
            <a:solidFill>
              <a:schemeClr val="bg1"/>
            </a:solidFill>
            <a:latin typeface="Roboto" panose="02000000000000000000" pitchFamily="2" charset="0"/>
            <a:ea typeface="Roboto" panose="02000000000000000000" pitchFamily="2" charset="0"/>
            <a:cs typeface="Roboto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283a62-dbf0-4bf3-9286-04d2ea05a3ac">
      <UserInfo>
        <DisplayName/>
        <AccountId xsi:nil="true"/>
        <AccountType/>
      </UserInfo>
    </SharedWithUsers>
    <TaxCatchAll xmlns="84283a62-dbf0-4bf3-9286-04d2ea05a3ac" xsi:nil="true"/>
    <lcf76f155ced4ddcb4097134ff3c332f xmlns="7cdbce52-7c58-4c49-97cb-d953267058b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MediaLengthInSeconds xmlns="7cdbce52-7c58-4c49-97cb-d953267058b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B2C33678990A47B1AF89009D1432DE" ma:contentTypeVersion="20" ma:contentTypeDescription="Create a new document." ma:contentTypeScope="" ma:versionID="84df53de33849cc1350260a811e69c19">
  <xsd:schema xmlns:xsd="http://www.w3.org/2001/XMLSchema" xmlns:xs="http://www.w3.org/2001/XMLSchema" xmlns:p="http://schemas.microsoft.com/office/2006/metadata/properties" xmlns:ns1="http://schemas.microsoft.com/sharepoint/v3" xmlns:ns2="7cdbce52-7c58-4c49-97cb-d953267058b2" xmlns:ns3="84283a62-dbf0-4bf3-9286-04d2ea05a3ac" targetNamespace="http://schemas.microsoft.com/office/2006/metadata/properties" ma:root="true" ma:fieldsID="ee46e78e683096a74f44652e7f9427d2" ns1:_="" ns2:_="" ns3:_="">
    <xsd:import namespace="http://schemas.microsoft.com/sharepoint/v3"/>
    <xsd:import namespace="7cdbce52-7c58-4c49-97cb-d953267058b2"/>
    <xsd:import namespace="84283a62-dbf0-4bf3-9286-04d2ea05a3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ce52-7c58-4c49-97cb-d953267058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547d1d0-3da5-4772-b279-2d11b77b4c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83a62-dbf0-4bf3-9286-04d2ea05a3a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470466-aab1-4554-a355-bc87322591bc}" ma:internalName="TaxCatchAll" ma:showField="CatchAllData" ma:web="84283a62-dbf0-4bf3-9286-04d2ea05a3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2A31F0-0284-4FFD-850E-478562CD71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20F8DA-C4FB-4450-BACC-F5A742E79B9F}">
  <ds:schemaRefs>
    <ds:schemaRef ds:uri="7cdbce52-7c58-4c49-97cb-d953267058b2"/>
    <ds:schemaRef ds:uri="84283a62-dbf0-4bf3-9286-04d2ea05a3a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75D951D-B178-46C3-B2A1-D2017F516FFC}">
  <ds:schemaRefs>
    <ds:schemaRef ds:uri="7cdbce52-7c58-4c49-97cb-d953267058b2"/>
    <ds:schemaRef ds:uri="84283a62-dbf0-4bf3-9286-04d2ea05a3a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2060</Words>
  <Application>Microsoft Office PowerPoint</Application>
  <PresentationFormat>A4 Paper (210x297 mm)</PresentationFormat>
  <Paragraphs>303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Roboto</vt:lpstr>
      <vt:lpstr>ABeeZee</vt:lpstr>
      <vt:lpstr>Calibri</vt:lpstr>
      <vt:lpstr>Aptos</vt:lpstr>
      <vt:lpstr>ABeeZee</vt:lpstr>
      <vt:lpstr>Title Slide</vt:lpstr>
      <vt:lpstr>Teacher Resources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Jessica Quinn</dc:creator>
  <cp:lastModifiedBy>Charlotte Grocott</cp:lastModifiedBy>
  <cp:revision>2</cp:revision>
  <cp:lastPrinted>2025-06-06T13:05:15Z</cp:lastPrinted>
  <dcterms:created xsi:type="dcterms:W3CDTF">2021-04-22T13:12:58Z</dcterms:created>
  <dcterms:modified xsi:type="dcterms:W3CDTF">2025-07-14T14:37:52Z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0x01010013B2C33678990A47B1AF89009D1432DE</vt:lpwstr>
  </property>
  <property fmtid="{D5CDD505-2E9C-101B-9397-08002B2CF9AE}" pid="3" name="MediaServiceImageTags">
    <vt:lpwstr/>
  </property>
  <property fmtid="{D5CDD505-2E9C-101B-9397-08002B2CF9AE}" pid="4" name="Order">
    <vt:r8>23365100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